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4"/>
  </p:notesMasterIdLst>
  <p:sldIdLst>
    <p:sldId id="367" r:id="rId5"/>
    <p:sldId id="378" r:id="rId6"/>
    <p:sldId id="379" r:id="rId7"/>
    <p:sldId id="380" r:id="rId8"/>
    <p:sldId id="375" r:id="rId9"/>
    <p:sldId id="373" r:id="rId10"/>
    <p:sldId id="377" r:id="rId11"/>
    <p:sldId id="376" r:id="rId12"/>
    <p:sldId id="34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3"/>
    <a:srgbClr val="223366"/>
    <a:srgbClr val="0000A8"/>
    <a:srgbClr val="0000FF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7D8D1-1A23-69AB-47C8-E78FABC90A80}" v="1" dt="2025-03-06T11:59:40.831"/>
    <p1510:client id="{537CC2A3-F777-973D-29F7-77EF1141DA06}" v="2" dt="2025-03-06T11:58:56.607"/>
    <p1510:client id="{6557EB82-1558-AE3F-7E0D-AAC9B9CE4B3B}" v="6" dt="2025-03-06T11:59:31.397"/>
    <p1510:client id="{7400A641-47A2-60F9-24BC-5B01561A8364}" v="2" dt="2025-03-06T11:59:28.910"/>
    <p1510:client id="{872A1299-E1F3-761C-C13E-89E8ECE9B4DF}" v="4" dt="2025-03-06T11:59:13.371"/>
    <p1510:client id="{91E1B4A9-21EC-7F88-58C0-ED7E698382D8}" v="1" dt="2025-03-06T11:59:43.285"/>
    <p1510:client id="{9233048B-1672-480D-7AD3-ABAE0DE4C104}" v="3" dt="2025-03-06T11:59:10.480"/>
    <p1510:client id="{E11F5254-FE87-313C-9E29-BF8859EE2D8C}" v="1" dt="2025-03-06T11:58:57.595"/>
    <p1510:client id="{E89FAAED-DADD-ED09-10DB-E45B0B96FE15}" v="2" dt="2025-03-06T11:59:07.966"/>
    <p1510:client id="{EE678A40-2FF0-92BE-AE73-89C33537A156}" v="1" dt="2025-03-06T11:58:37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85" d="100"/>
          <a:sy n="85" d="100"/>
        </p:scale>
        <p:origin x="882" y="114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Slides</a:t>
            </a:r>
            <a:r>
              <a:rPr lang="en-US" dirty="0"/>
              <a:t>: Prepare a short slide deck (10-12 slides) summarizing the project objectives, methodology, and key results.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BF06D3-496D-4060-A653-877D7024FA53}" type="datetime1">
              <a:rPr lang="en-IN" smtClean="0"/>
              <a:t>20-03-2025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CED223-EF63-605A-08B3-3B52963FC6A6}"/>
              </a:ext>
            </a:extLst>
          </p:cNvPr>
          <p:cNvSpPr/>
          <p:nvPr userDrawn="1"/>
        </p:nvSpPr>
        <p:spPr>
          <a:xfrm>
            <a:off x="1" y="-78892"/>
            <a:ext cx="7088224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/>
              <a:t>Xyz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55C93-3B68-7B2F-D1BC-57DBBDF9047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7435308" y="29029"/>
            <a:ext cx="1245494" cy="405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7CC02B-8BB1-0D1C-2198-59015B45F89B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74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bipinyadav919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0006D-E6E5-1C29-48B1-80051C6B8CF6}"/>
              </a:ext>
            </a:extLst>
          </p:cNvPr>
          <p:cNvSpPr txBox="1"/>
          <p:nvPr/>
        </p:nvSpPr>
        <p:spPr>
          <a:xfrm>
            <a:off x="2274736" y="4468992"/>
            <a:ext cx="459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721ED-22E4-6DB0-5857-C0300ED9B39A}"/>
              </a:ext>
            </a:extLst>
          </p:cNvPr>
          <p:cNvGrpSpPr/>
          <p:nvPr/>
        </p:nvGrpSpPr>
        <p:grpSpPr>
          <a:xfrm>
            <a:off x="1407998" y="689205"/>
            <a:ext cx="6047412" cy="601034"/>
            <a:chOff x="1567263" y="1495382"/>
            <a:chExt cx="6047412" cy="601034"/>
          </a:xfrm>
        </p:grpSpPr>
        <p:pic>
          <p:nvPicPr>
            <p:cNvPr id="8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C5DCF4E0-0C65-1FEB-0A76-8E20240537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54FDD9-FF0B-C2F3-8CBA-8430CF9EF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552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703E3D-DC42-4972-13BC-75B3433F0A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864786-7EB9-0435-2B7E-A519DAC0B2C3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1401D8-FA66-1261-CD90-51590003DB5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B6D403-A251-4241-C8B1-03F239798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A blue and black text&#10;&#10;Description automatically generated">
              <a:extLst>
                <a:ext uri="{FF2B5EF4-FFF2-40B4-BE49-F238E27FC236}">
                  <a16:creationId xmlns:a16="http://schemas.microsoft.com/office/drawing/2014/main" id="{7EE3A363-7C08-0337-B159-84F504E8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D0626E-7FFA-F384-1DF5-056574800B20}"/>
              </a:ext>
            </a:extLst>
          </p:cNvPr>
          <p:cNvSpPr txBox="1"/>
          <p:nvPr/>
        </p:nvSpPr>
        <p:spPr>
          <a:xfrm>
            <a:off x="703822" y="1626950"/>
            <a:ext cx="81960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AI Resume Ranker</a:t>
            </a:r>
            <a:endParaRPr lang="en-US" dirty="0"/>
          </a:p>
          <a:p>
            <a:endParaRPr lang="en-US" sz="1400" dirty="0"/>
          </a:p>
          <a:p>
            <a:pPr algn="just"/>
            <a:r>
              <a:rPr lang="en-US" dirty="0"/>
              <a:t>Name</a:t>
            </a:r>
            <a:r>
              <a:rPr lang="en-US" sz="1400" dirty="0"/>
              <a:t> :  Bipin S</a:t>
            </a:r>
            <a:r>
              <a:rPr lang="en-US" dirty="0"/>
              <a:t>hivkumar Yadav</a:t>
            </a:r>
            <a:r>
              <a:rPr lang="en-US" sz="1400" dirty="0"/>
              <a:t> </a:t>
            </a:r>
          </a:p>
          <a:p>
            <a:pPr algn="just"/>
            <a:endParaRPr lang="en-US" dirty="0"/>
          </a:p>
          <a:p>
            <a:pPr algn="just"/>
            <a:r>
              <a:rPr lang="en-US" sz="1400" dirty="0"/>
              <a:t>Email :  </a:t>
            </a:r>
            <a:r>
              <a:rPr lang="en-US" sz="14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bipinyadav919@gmail.com</a:t>
            </a:r>
            <a:r>
              <a:rPr lang="en-US" dirty="0">
                <a:solidFill>
                  <a:schemeClr val="tx1"/>
                </a:solidFill>
              </a:rPr>
              <a:t>     </a:t>
            </a:r>
            <a:endParaRPr lang="en-US" sz="1400" dirty="0"/>
          </a:p>
          <a:p>
            <a:pPr algn="just"/>
            <a:endParaRPr lang="en-US" dirty="0"/>
          </a:p>
          <a:p>
            <a:pPr algn="just"/>
            <a:r>
              <a:rPr lang="en-US" sz="1400" dirty="0"/>
              <a:t>Guide: </a:t>
            </a:r>
            <a:r>
              <a:rPr lang="en-US" sz="1400" dirty="0" err="1"/>
              <a:t>Saomya</a:t>
            </a:r>
            <a:r>
              <a:rPr lang="en-US" sz="1400" dirty="0"/>
              <a:t> Chaudhury</a:t>
            </a:r>
          </a:p>
          <a:p>
            <a:pPr algn="ctr"/>
            <a:endParaRPr lang="en-US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E3AD4A-7F8C-0889-0C9F-11FE166CB911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71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6"/>
    </mc:Choice>
    <mc:Fallback xmlns="">
      <p:transition spd="slow" advTm="418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3694-A7D6-E6C1-5B33-9EA6B8D3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8866-7B7F-C2DC-D0D0-8474A584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C6CD6FE-EA22-210D-2889-65BB7A32F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1507689"/>
            <a:ext cx="82296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Manual resume screening is time-consuming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inefficient for recruiters.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keyword-based filtering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fails to assess true relevance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skills.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volume of applications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makes it difficult to identify top candidates.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Bias in manual screening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lead to inconsistent hiring decisions.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AI-driven 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rank resumes based on relevance.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TF-IDF and Cosine Similarity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improve accuracy and efficiency.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faster, unbiased, and data-driven candidate selection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FA4510-29F8-D942-BEC2-8212D0878B89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0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9D1C-9959-F0B9-E7A2-2CCE92B4A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2EE7-F0EE-B5CB-D44E-CEC67682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34F4984-DC5D-075C-9C08-1DDCA6564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1005156"/>
            <a:ext cx="82423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Develop an AI-powered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Resume Ranker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automates resume screening.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TF-IDF (Term Frequency-Inverse Document Frequency)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extract key features from resumes and job descriptions.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Cosine Similarity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measure the relevance of resumes to the job description.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 resumes based on their similarity scores, ensuring the most relevant candidates are prioritized.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input job descriptions and upload multiple resumes.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ranked resumes in descending order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relevance scores.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hiring efficiency, reduce manual workload, and minimize bias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candidate selection.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6C6CA-9EB2-8A50-A4E2-F6D876E5BD1C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0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4D28-07C6-9D1B-E4F6-F187ED00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18018-26FC-A564-267E-0B321B6E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Requirments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CF4C7B-223E-5BFD-AEB5-C8A03855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92189"/>
            <a:ext cx="82169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Programming Language: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Framework: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web-based UI)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PyPDF2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extracting text from PDF resumes)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TF-IDF and Cosine Similarity calculations)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data handling and ranking visualization)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Techniques: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TF-IDF, Cosine Similarity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Environment: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Notebook / VS Code / PyCharm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GitHub (for code management)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 Platform: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Cloud / Local Server / Cloud Platforms (AWS, Azure, GCP)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0F440-DDCE-120E-C8F1-F9905A4D7690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8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545A-A71E-998F-6939-7CE2A361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 of Project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streamlit-resume_ranking-2025-03-18-21-03-63">
            <a:hlinkClick r:id="" action="ppaction://media"/>
            <a:extLst>
              <a:ext uri="{FF2B5EF4-FFF2-40B4-BE49-F238E27FC236}">
                <a16:creationId xmlns:a16="http://schemas.microsoft.com/office/drawing/2014/main" id="{D31C4379-12F3-AA44-E4B6-5646537DB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466" y="850375"/>
            <a:ext cx="6841067" cy="384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DBB41A-C944-935A-A851-AA06A39D74A2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68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86"/>
    </mc:Choice>
    <mc:Fallback xmlns="">
      <p:transition spd="slow" advTm="97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AB8DAF2-B141-0C0D-4015-6BE8A25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76F9D-5F43-511D-357D-30C6669B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1151466"/>
            <a:ext cx="7247466" cy="34092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B9C614-DAA1-6DEA-F351-8A803A62E97C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75"/>
    </mc:Choice>
    <mc:Fallback xmlns="">
      <p:transition spd="slow" advTm="801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C0F5BB5-23B4-21F7-0D30-8580F287E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017725"/>
            <a:ext cx="824465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text extraction by integrating NLP techniques and handling various resume formats (PDF, DOCX, etc.).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Integration: Use deep learning models like BERT or GPT for better semantic understanding and ranking.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Multi-Criteria Ranking: Incorporate experience, skills, certifications, and job relevance for more precise ranking.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Updates: Allow recruiters to update job descriptions dynamically and receive instant re-ranking of resumes.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ATS Integration: Integrate with Applicant Tracking Systems (ATS) for seamless recruitment workflow.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Multi-Language Support: Extend support for different languages to cater to global recruitment needs.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6E6E8-075C-BED4-3FCC-0C92201F61C6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7"/>
    </mc:Choice>
    <mc:Fallback xmlns="">
      <p:transition spd="slow" advTm="178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544A29-7C8F-242B-56FA-19F96F872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005156"/>
            <a:ext cx="81788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Resume Ranker automates resume screening using TF-IDF and Cosine Similarity, reducing manual effort.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fair, unbiased, and efficient ranking of resumes based on job descriptions.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a user-friendly interface for easy resume uploads and ranking visualization.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recruiters quickly identify the most relevant candidates, improving hiring efficiency.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further enhanced with deep learning models, better parsing techniques, and multi-format support.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Demonstrates the impact of AI in recruitment, making the hiring process smarter and faster.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ADAAB-0473-6A5D-1CD1-D21123951335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96E46-FE4D-A188-09B7-A95ABD768C9C}"/>
              </a:ext>
            </a:extLst>
          </p:cNvPr>
          <p:cNvSpPr/>
          <p:nvPr/>
        </p:nvSpPr>
        <p:spPr>
          <a:xfrm>
            <a:off x="0" y="-71700"/>
            <a:ext cx="1511300" cy="449200"/>
          </a:xfrm>
          <a:prstGeom prst="rect">
            <a:avLst/>
          </a:prstGeom>
          <a:solidFill>
            <a:srgbClr val="223366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2"/>
    </mc:Choice>
    <mc:Fallback xmlns="">
      <p:transition spd="slow" advTm="21192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fe56e3b0-34a1-4d6f-a501-a0b2b7006a18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4eeb56d-118c-48c3-937f-7f05817f7373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2B6CD32-2537-46E7-8CC3-A58D44622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eb56d-118c-48c3-937f-7f05817f7373"/>
    <ds:schemaRef ds:uri="fe56e3b0-34a1-4d6f-a501-a0b2b7006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538</Words>
  <Application>Microsoft Office PowerPoint</Application>
  <PresentationFormat>On-screen Show (16:9)</PresentationFormat>
  <Paragraphs>58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Simple Light</vt:lpstr>
      <vt:lpstr>PowerPoint Presentation</vt:lpstr>
      <vt:lpstr>Problem Statement</vt:lpstr>
      <vt:lpstr>Proposed Solution</vt:lpstr>
      <vt:lpstr>Software Requirments</vt:lpstr>
      <vt:lpstr>Live Demo of Project</vt:lpstr>
      <vt:lpstr>System Architecture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Bipin Yadav</cp:lastModifiedBy>
  <cp:revision>25</cp:revision>
  <dcterms:modified xsi:type="dcterms:W3CDTF">2025-03-20T17:22:23Z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